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256" r:id="rId2"/>
    <p:sldId id="262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61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3109BF0-A075-436E-8509-721D14AAFE5A}" type="datetimeFigureOut">
              <a:rPr lang="hr-HR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noProof="0"/>
              <a:t>Uredite stilove teksta matrice</a:t>
            </a:r>
          </a:p>
          <a:p>
            <a:pPr lvl="1"/>
            <a:r>
              <a:rPr lang="hr-HR" noProof="0"/>
              <a:t>Druga razina</a:t>
            </a:r>
          </a:p>
          <a:p>
            <a:pPr lvl="2"/>
            <a:r>
              <a:rPr lang="hr-HR" noProof="0"/>
              <a:t>Treća razina</a:t>
            </a:r>
          </a:p>
          <a:p>
            <a:pPr lvl="3"/>
            <a:r>
              <a:rPr lang="hr-HR" noProof="0"/>
              <a:t>Četvrta razina</a:t>
            </a:r>
          </a:p>
          <a:p>
            <a:pPr lvl="4"/>
            <a:r>
              <a:rPr lang="hr-HR" noProof="0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8F52B02-3861-49DC-8404-98153F88B4F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360136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4B3CF6-66B8-4292-A676-4C6D878B94AF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6E23101-2212-481D-B018-719C13BCC28E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84861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C62DE6-2283-482C-BC1C-BBBFC829A772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5D730-5DCF-43F9-ABA9-068A24FF769E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254464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C62DE6-2283-482C-BC1C-BBBFC829A772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5D730-5DCF-43F9-ABA9-068A24FF769E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41249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C62DE6-2283-482C-BC1C-BBBFC829A772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5D730-5DCF-43F9-ABA9-068A24FF769E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76052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C62DE6-2283-482C-BC1C-BBBFC829A772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5D730-5DCF-43F9-ABA9-068A24FF769E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2065244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C62DE6-2283-482C-BC1C-BBBFC829A772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5D730-5DCF-43F9-ABA9-068A24FF769E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887639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373355A-927A-4A90-8D37-5E8A2BA0E466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D2324FC-A347-4274-A9DA-2A43BA74901E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893696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C079B05-1E29-433A-8271-CF138123B40C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61D6B92-C773-4E7D-B5FE-3EF65BDDB030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64879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836B90C-FCA9-4D03-BA07-F88663070BCF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45385A-21DC-4AAD-AD4A-0298CCDCA5FF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91292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C62DE6-2283-482C-BC1C-BBBFC829A772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15D730-5DCF-43F9-ABA9-068A24FF769E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02823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8ED94E3-E227-400F-9020-735170871C46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ABD1732-DF48-4C2A-95B2-85ED41097255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68658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F301F8-D482-48F2-A159-12DDDBC8EFC5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05280-717B-4F86-B029-7FB4A9C30856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226629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5E7829A-E03F-43AE-86FB-9696698A4BEA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497F193-A271-4D36-8797-C844FA425C5D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537611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0DFC88E-2BB7-41AC-B6E7-659E3C417B37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84DAFA-4B2A-4D90-A9AA-6D76C7176D41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57213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F06D45-55D0-4566-9B98-2DED418CDF44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BCD4F9-A2A2-46BA-9E51-801267AE1105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7196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8C198CB-F662-46FD-8C18-AAAA135DD314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F1BC27-A631-49E6-8FD6-E3781B22BD9E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23654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7C62DE6-2283-482C-BC1C-BBBFC829A772}" type="datetimeFigureOut">
              <a:rPr lang="hr-HR" smtClean="0"/>
              <a:pPr>
                <a:defRPr/>
              </a:pPr>
              <a:t>7.11.2019.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B415D730-5DCF-43F9-ABA9-068A24FF769E}" type="slidenum">
              <a:rPr lang="hr-HR" smtClean="0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614899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slov 1"/>
          <p:cNvSpPr>
            <a:spLocks noGrp="1"/>
          </p:cNvSpPr>
          <p:nvPr>
            <p:ph type="ctrTitle"/>
          </p:nvPr>
        </p:nvSpPr>
        <p:spPr>
          <a:xfrm>
            <a:off x="539552" y="404664"/>
            <a:ext cx="6840760" cy="2782076"/>
          </a:xfrm>
        </p:spPr>
        <p:txBody>
          <a:bodyPr/>
          <a:lstStyle/>
          <a:p>
            <a:pPr eaLnBrk="1" hangingPunct="1"/>
            <a:r>
              <a:rPr lang="hr-HR" altLang="sr-Latn-RS" sz="4400" dirty="0"/>
              <a:t>2. </a:t>
            </a:r>
            <a:r>
              <a:rPr lang="pl-PL" altLang="sr-Latn-RS" sz="4400" dirty="0"/>
              <a:t>Strojna i programska</a:t>
            </a:r>
            <a:br>
              <a:rPr lang="pl-PL" altLang="sr-Latn-RS" sz="4400" dirty="0"/>
            </a:br>
            <a:r>
              <a:rPr lang="pl-PL" altLang="sr-Latn-RS" sz="4400" dirty="0"/>
              <a:t>oprema računala</a:t>
            </a:r>
            <a:endParaRPr lang="hr-HR" altLang="sr-Latn-RS" sz="4400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hr-HR" sz="3200" b="1" dirty="0">
                <a:solidFill>
                  <a:schemeClr val="accent2">
                    <a:lumMod val="50000"/>
                  </a:schemeClr>
                </a:solidFill>
              </a:rPr>
              <a:t>2.2. Logičke izjave i funkcije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hr-HR" sz="32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229600" cy="724942"/>
          </a:xfrm>
        </p:spPr>
        <p:txBody>
          <a:bodyPr>
            <a:normAutofit/>
          </a:bodyPr>
          <a:lstStyle/>
          <a:p>
            <a:r>
              <a:rPr lang="hr-HR" dirty="0"/>
              <a:t>Vježba 4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79512" y="764704"/>
            <a:ext cx="8229600" cy="4525963"/>
          </a:xfrm>
        </p:spPr>
        <p:txBody>
          <a:bodyPr>
            <a:normAutofit/>
          </a:bodyPr>
          <a:lstStyle/>
          <a:p>
            <a:r>
              <a:rPr lang="hr-HR" sz="3600" dirty="0"/>
              <a:t>Napiši tablicu istinitosti koja će</a:t>
            </a:r>
            <a:br>
              <a:rPr lang="hr-HR" sz="3600" dirty="0"/>
            </a:br>
            <a:r>
              <a:rPr lang="hr-HR" sz="3600" dirty="0"/>
              <a:t>opisati </a:t>
            </a:r>
            <a:r>
              <a:rPr lang="hr-HR" sz="3600" b="1" dirty="0">
                <a:solidFill>
                  <a:schemeClr val="accent2">
                    <a:lumMod val="50000"/>
                  </a:schemeClr>
                </a:solidFill>
              </a:rPr>
              <a:t>logički izraz AB + BA</a:t>
            </a:r>
            <a:r>
              <a:rPr lang="hr-HR" sz="3600" dirty="0"/>
              <a:t>.</a:t>
            </a:r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2060848"/>
            <a:ext cx="2770981" cy="234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1925676"/>
            <a:ext cx="4913810" cy="26124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431" y="2034092"/>
            <a:ext cx="7015637" cy="2880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8176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5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5</a:t>
            </a:r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383191"/>
            <a:ext cx="6408712" cy="5025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77432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Provjera usvojenosti znanja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i="1" dirty="0"/>
              <a:t>1.</a:t>
            </a:r>
            <a:r>
              <a:rPr lang="hr-HR" dirty="0"/>
              <a:t>Koje vrijednosti može poprimiti logička varijabla?</a:t>
            </a:r>
          </a:p>
          <a:p>
            <a:pPr marL="0" indent="0">
              <a:buNone/>
            </a:pPr>
            <a:r>
              <a:rPr lang="hr-HR" dirty="0"/>
              <a:t>2. Koju vrijednost će poprimiti istinita izjava, a koju lažna?</a:t>
            </a:r>
          </a:p>
          <a:p>
            <a:pPr marL="0" indent="0">
              <a:buNone/>
            </a:pPr>
            <a:r>
              <a:rPr lang="hr-HR" dirty="0"/>
              <a:t>3. Navedi kojim se redoslijedom izvode logičke operacije u složenom logičkom izrazu.</a:t>
            </a:r>
          </a:p>
          <a:p>
            <a:pPr marL="0" indent="0">
              <a:buNone/>
            </a:pPr>
            <a:r>
              <a:rPr lang="hr-HR" dirty="0"/>
              <a:t>4. Nabroji logičke operacije.</a:t>
            </a:r>
          </a:p>
          <a:p>
            <a:pPr marL="0" indent="0">
              <a:buNone/>
            </a:pPr>
            <a:r>
              <a:rPr lang="hr-HR" dirty="0"/>
              <a:t>5. Kako dobiješ složene logičke izraze?</a:t>
            </a:r>
          </a:p>
        </p:txBody>
      </p:sp>
    </p:spTree>
    <p:extLst>
      <p:ext uri="{BB962C8B-B14F-4D97-AF65-F5344CB8AC3E}">
        <p14:creationId xmlns:p14="http://schemas.microsoft.com/office/powerpoint/2010/main" val="6534805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Ispuni tablicu istinitosti za sljedeće logičke izraze:</a:t>
            </a:r>
          </a:p>
        </p:txBody>
      </p:sp>
      <p:pic>
        <p:nvPicPr>
          <p:cNvPr id="276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930400"/>
            <a:ext cx="7232170" cy="34563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44174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i="1" dirty="0"/>
              <a:t>Matematička logika ili </a:t>
            </a:r>
            <a:r>
              <a:rPr lang="hr-HR" b="1" i="1" dirty="0">
                <a:solidFill>
                  <a:schemeClr val="accent2">
                    <a:lumMod val="50000"/>
                  </a:schemeClr>
                </a:solidFill>
              </a:rPr>
              <a:t>Booleova algebra </a:t>
            </a:r>
            <a:endParaRPr lang="hr-HR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9458" name="Picture 2" descr="C:\Users\Silvana\Desktop\udzbenik 8\2_logicke izjave\slike\2_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04152" y="2160588"/>
            <a:ext cx="3159309" cy="388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0236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1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09599" y="1628800"/>
            <a:ext cx="7200800" cy="38807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800" b="1" dirty="0"/>
              <a:t>1. Informatička učionica je oličena lijepom bojom.</a:t>
            </a:r>
          </a:p>
          <a:p>
            <a:pPr marL="0" indent="0">
              <a:buNone/>
            </a:pPr>
            <a:r>
              <a:rPr lang="hr-HR" sz="2800" dirty="0"/>
              <a:t>Ta tvrdnja očito ne može biti izjava jer njezina istinitost ovisi o promatraču.</a:t>
            </a:r>
          </a:p>
          <a:p>
            <a:pPr marL="0" indent="0">
              <a:buNone/>
            </a:pPr>
            <a:r>
              <a:rPr lang="nl-NL" sz="2800" b="1" dirty="0"/>
              <a:t>2. Danas je kišni dan.</a:t>
            </a:r>
          </a:p>
          <a:p>
            <a:pPr marL="0" indent="0">
              <a:buNone/>
            </a:pPr>
            <a:r>
              <a:rPr lang="hr-HR" sz="2800" dirty="0"/>
              <a:t>Ta tvrdnja može biti izjava jer se može utvrditi njezina točnost.</a:t>
            </a:r>
          </a:p>
        </p:txBody>
      </p:sp>
    </p:spTree>
    <p:extLst>
      <p:ext uri="{BB962C8B-B14F-4D97-AF65-F5344CB8AC3E}">
        <p14:creationId xmlns:p14="http://schemas.microsoft.com/office/powerpoint/2010/main" val="2503533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4800" dirty="0">
                <a:solidFill>
                  <a:schemeClr val="accent2">
                    <a:lumMod val="50000"/>
                  </a:schemeClr>
                </a:solidFill>
              </a:rPr>
              <a:t>Logičke varijable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259632" y="2514525"/>
            <a:ext cx="5904656" cy="37338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hr-HR" sz="4400" b="1" dirty="0"/>
              <a:t>T </a:t>
            </a:r>
            <a:r>
              <a:rPr lang="hr-HR" sz="4400" dirty="0"/>
              <a:t>(</a:t>
            </a:r>
            <a:r>
              <a:rPr lang="hr-HR" sz="4400" i="1" dirty="0" err="1"/>
              <a:t>true</a:t>
            </a:r>
            <a:r>
              <a:rPr lang="hr-HR" sz="4400" dirty="0"/>
              <a:t>) i </a:t>
            </a:r>
            <a:r>
              <a:rPr lang="hr-HR" sz="4400" b="1" dirty="0"/>
              <a:t>F </a:t>
            </a:r>
            <a:r>
              <a:rPr lang="hr-HR" sz="4400" dirty="0"/>
              <a:t>(</a:t>
            </a:r>
            <a:r>
              <a:rPr lang="hr-HR" sz="4400" i="1" dirty="0" err="1"/>
              <a:t>false</a:t>
            </a:r>
            <a:r>
              <a:rPr lang="hr-HR" sz="4400" dirty="0"/>
              <a:t>) </a:t>
            </a:r>
          </a:p>
          <a:p>
            <a:pPr marL="0" indent="0" algn="ctr">
              <a:buNone/>
            </a:pPr>
            <a:r>
              <a:rPr lang="hr-HR" sz="4400" i="1" dirty="0"/>
              <a:t>ili </a:t>
            </a:r>
          </a:p>
          <a:p>
            <a:pPr marL="0" indent="0" algn="ctr">
              <a:buNone/>
            </a:pPr>
            <a:r>
              <a:rPr lang="hr-HR" sz="4400" dirty="0"/>
              <a:t> </a:t>
            </a:r>
            <a:r>
              <a:rPr lang="hr-HR" sz="4400" b="1" dirty="0"/>
              <a:t>0 </a:t>
            </a:r>
            <a:r>
              <a:rPr lang="hr-HR" sz="4400" dirty="0"/>
              <a:t>i </a:t>
            </a:r>
            <a:r>
              <a:rPr lang="hr-HR" sz="4400" b="1" dirty="0"/>
              <a:t>1</a:t>
            </a:r>
            <a:r>
              <a:rPr lang="hr-HR" sz="4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631077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697" y="1052736"/>
            <a:ext cx="7335789" cy="4608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607161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Vježba 2</a:t>
            </a:r>
          </a:p>
        </p:txBody>
      </p:sp>
      <p:pic>
        <p:nvPicPr>
          <p:cNvPr id="2150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950"/>
          <a:stretch/>
        </p:blipFill>
        <p:spPr bwMode="auto">
          <a:xfrm>
            <a:off x="122732" y="1628800"/>
            <a:ext cx="7830643" cy="4104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4072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2">
                    <a:lumMod val="50000"/>
                  </a:schemeClr>
                </a:solidFill>
              </a:rPr>
              <a:t>Negacija</a:t>
            </a:r>
            <a:r>
              <a:rPr lang="hr-HR" b="1" dirty="0"/>
              <a:t>, NE </a:t>
            </a:r>
            <a:r>
              <a:rPr lang="hr-HR" dirty="0"/>
              <a:t>(engl. </a:t>
            </a:r>
            <a:r>
              <a:rPr lang="hr-HR" b="1" i="1" dirty="0"/>
              <a:t>NOT</a:t>
            </a:r>
            <a:r>
              <a:rPr lang="hr-HR" dirty="0"/>
              <a:t>)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i="1" dirty="0"/>
              <a:t>Tablica istinitosti negacije</a:t>
            </a:r>
            <a:endParaRPr lang="hr-HR" dirty="0"/>
          </a:p>
        </p:txBody>
      </p:sp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823" y="2780928"/>
            <a:ext cx="3312368" cy="3333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niOkvir 3"/>
          <p:cNvSpPr txBox="1"/>
          <p:nvPr/>
        </p:nvSpPr>
        <p:spPr>
          <a:xfrm>
            <a:off x="4860032" y="2974478"/>
            <a:ext cx="29523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Vježba 3</a:t>
            </a:r>
          </a:p>
          <a:p>
            <a:r>
              <a:rPr lang="hr-HR" dirty="0"/>
              <a:t>Kako glasi negacija izjave „Petar je učenik”?</a:t>
            </a:r>
          </a:p>
        </p:txBody>
      </p:sp>
    </p:spTree>
    <p:extLst>
      <p:ext uri="{BB962C8B-B14F-4D97-AF65-F5344CB8AC3E}">
        <p14:creationId xmlns:p14="http://schemas.microsoft.com/office/powerpoint/2010/main" val="1481907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2">
                    <a:lumMod val="50000"/>
                  </a:schemeClr>
                </a:solidFill>
              </a:rPr>
              <a:t>Disjunkcija</a:t>
            </a:r>
            <a:r>
              <a:rPr lang="hr-HR" b="1" dirty="0"/>
              <a:t>, ILI </a:t>
            </a:r>
            <a:r>
              <a:rPr lang="hr-HR" dirty="0"/>
              <a:t>(engl. </a:t>
            </a:r>
            <a:r>
              <a:rPr lang="hr-HR" b="1" i="1" dirty="0"/>
              <a:t>OR</a:t>
            </a:r>
            <a:r>
              <a:rPr lang="hr-HR" dirty="0"/>
              <a:t>)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i="1" dirty="0"/>
              <a:t>Tablica istinitosti disjunkcije</a:t>
            </a:r>
            <a:endParaRPr lang="hr-HR" dirty="0"/>
          </a:p>
        </p:txBody>
      </p:sp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420887"/>
            <a:ext cx="2808312" cy="2855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3703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>
                <a:solidFill>
                  <a:schemeClr val="accent2">
                    <a:lumMod val="50000"/>
                  </a:schemeClr>
                </a:solidFill>
              </a:rPr>
              <a:t>Konjunkcija</a:t>
            </a:r>
            <a:r>
              <a:rPr lang="hr-HR" b="1" dirty="0"/>
              <a:t>, I </a:t>
            </a:r>
            <a:r>
              <a:rPr lang="hr-HR" dirty="0"/>
              <a:t>(engl. </a:t>
            </a:r>
            <a:r>
              <a:rPr lang="hr-HR" b="1" i="1" dirty="0"/>
              <a:t>AND</a:t>
            </a:r>
            <a:r>
              <a:rPr lang="hr-HR" dirty="0"/>
              <a:t>)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i="1" dirty="0"/>
              <a:t>Tablica istinitosti konjunkcije</a:t>
            </a:r>
            <a:endParaRPr lang="hr-HR" dirty="0"/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348880"/>
            <a:ext cx="3182962" cy="34189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07551701"/>
      </p:ext>
    </p:extLst>
  </p:cSld>
  <p:clrMapOvr>
    <a:masterClrMapping/>
  </p:clrMapOvr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151</TotalTime>
  <Words>204</Words>
  <Application>Microsoft Office PowerPoint</Application>
  <PresentationFormat>Prikaz na zaslonu (4:3)</PresentationFormat>
  <Paragraphs>31</Paragraphs>
  <Slides>13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8" baseType="lpstr">
      <vt:lpstr>Arial</vt:lpstr>
      <vt:lpstr>Calibri</vt:lpstr>
      <vt:lpstr>Trebuchet MS</vt:lpstr>
      <vt:lpstr>Wingdings 3</vt:lpstr>
      <vt:lpstr>Faseta</vt:lpstr>
      <vt:lpstr>2. Strojna i programska oprema računala</vt:lpstr>
      <vt:lpstr>Matematička logika ili Booleova algebra </vt:lpstr>
      <vt:lpstr>Vježba 1</vt:lpstr>
      <vt:lpstr>Logičke varijable</vt:lpstr>
      <vt:lpstr>PowerPoint prezentacija</vt:lpstr>
      <vt:lpstr>Vježba 2</vt:lpstr>
      <vt:lpstr>Negacija, NE (engl. NOT)</vt:lpstr>
      <vt:lpstr>Disjunkcija, ILI (engl. OR)</vt:lpstr>
      <vt:lpstr>Konjunkcija, I (engl. AND)</vt:lpstr>
      <vt:lpstr>Vježba 4</vt:lpstr>
      <vt:lpstr>Vježba 5</vt:lpstr>
      <vt:lpstr>Provjera usvojenosti znanja</vt:lpstr>
      <vt:lpstr>Ispuni tablicu istinitosti za sljedeće logičke izraze: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Internet i mrežne usluge</dc:title>
  <dc:creator>Bojan Floriani</dc:creator>
  <cp:lastModifiedBy>Sabina Curić</cp:lastModifiedBy>
  <cp:revision>39</cp:revision>
  <dcterms:created xsi:type="dcterms:W3CDTF">2014-01-16T20:56:34Z</dcterms:created>
  <dcterms:modified xsi:type="dcterms:W3CDTF">2019-11-06T23:48:19Z</dcterms:modified>
</cp:coreProperties>
</file>